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3"/>
  </p:notes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7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76E0E3-23C7-41B2-813A-8ACACE92539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F9D67-CBC2-42E2-A76F-B4E0171A3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F9D67-CBC2-42E2-A76F-B4E0171A3B2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03ED1B-2572-4246-AC6F-CF5B47A141B8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6E8BC7-78C6-4C4F-8A68-0C2B40855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debate?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6553200" cy="47243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Students divided into two groups – each defends an opposing view related to a topic</a:t>
            </a:r>
          </a:p>
          <a:p>
            <a:r>
              <a:rPr lang="en-US" sz="3600" dirty="0" smtClean="0"/>
              <a:t>Teams collaborate to create sound arguments to support an assigned/chosen point of view</a:t>
            </a:r>
          </a:p>
          <a:p>
            <a:r>
              <a:rPr lang="en-US" sz="3600" dirty="0" smtClean="0"/>
              <a:t>Arguments presented orally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828800"/>
            <a:ext cx="1619250" cy="2276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Parts of the Debate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sz="2400" dirty="0"/>
              <a:t>Opening statements ( For and Against). A brief introductory statement of your team’s position. No specifics are given here.</a:t>
            </a:r>
          </a:p>
          <a:p>
            <a:r>
              <a:rPr lang="en-US" sz="2400" dirty="0"/>
              <a:t>Argument presentations ( For and Against). Team presents its main arguments for its position providing details and specifics.</a:t>
            </a:r>
          </a:p>
          <a:p>
            <a:r>
              <a:rPr lang="en-US" sz="2400" dirty="0"/>
              <a:t>Work Session ( Both teams ). Team members collaborate and design strategies.</a:t>
            </a:r>
          </a:p>
          <a:p>
            <a:r>
              <a:rPr lang="en-US" sz="2400" dirty="0"/>
              <a:t>Rebuttals ( For and Against ). Team provides specifics disproving the other team’s </a:t>
            </a:r>
            <a:r>
              <a:rPr lang="en-US" sz="2400" dirty="0" smtClean="0"/>
              <a:t>position.</a:t>
            </a:r>
          </a:p>
          <a:p>
            <a:r>
              <a:rPr lang="en-US" sz="2400" dirty="0" smtClean="0"/>
              <a:t>Closing </a:t>
            </a:r>
            <a:r>
              <a:rPr lang="en-US" sz="2400" dirty="0" smtClean="0"/>
              <a:t>statements ( For and Against ). State team’s main arguments and provide reasons.</a:t>
            </a:r>
          </a:p>
          <a:p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In Class Mini Debate</a:t>
            </a:r>
            <a:endParaRPr lang="en-US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600200"/>
            <a:ext cx="8610600" cy="48768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sz="2400" dirty="0" smtClean="0"/>
              <a:t>Topic: Should teachers receive bonus pay based on student performance on standardized tests?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Team A: Yes, teachers should</a:t>
            </a:r>
          </a:p>
          <a:p>
            <a:pPr>
              <a:buFontTx/>
              <a:buNone/>
            </a:pPr>
            <a:r>
              <a:rPr lang="en-US" sz="2400" dirty="0" smtClean="0"/>
              <a:t>	</a:t>
            </a:r>
            <a:r>
              <a:rPr lang="en-US" sz="2400" dirty="0" smtClean="0"/>
              <a:t>	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Team B: No, teachers should not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5 minutes to prepare </a:t>
            </a:r>
          </a:p>
          <a:p>
            <a:pPr>
              <a:buFontTx/>
              <a:buNone/>
            </a:pPr>
            <a:r>
              <a:rPr lang="en-US" sz="2400" dirty="0" smtClean="0"/>
              <a:t>Opening Statement  - 1 minute per team</a:t>
            </a:r>
          </a:p>
          <a:p>
            <a:pPr>
              <a:buFontTx/>
              <a:buNone/>
            </a:pPr>
            <a:r>
              <a:rPr lang="en-US" sz="2400" dirty="0" smtClean="0"/>
              <a:t>Arguments – 2 minutes per team</a:t>
            </a:r>
          </a:p>
          <a:p>
            <a:pPr>
              <a:buFontTx/>
              <a:buNone/>
            </a:pPr>
            <a:r>
              <a:rPr lang="en-US" sz="2400" dirty="0" smtClean="0"/>
              <a:t>Work session – 1 minute</a:t>
            </a:r>
          </a:p>
          <a:p>
            <a:pPr>
              <a:buFontTx/>
              <a:buNone/>
            </a:pPr>
            <a:r>
              <a:rPr lang="en-US" sz="2400" dirty="0" smtClean="0"/>
              <a:t>Rebuttal – 1 minute per team</a:t>
            </a:r>
          </a:p>
          <a:p>
            <a:pPr>
              <a:buFontTx/>
              <a:buNone/>
            </a:pPr>
            <a:r>
              <a:rPr lang="en-US" sz="2400" dirty="0" smtClean="0"/>
              <a:t>Closing Statement – 1 minute per team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*Due to time constraints, we will not be able to present all parts in class*</a:t>
            </a:r>
          </a:p>
          <a:p>
            <a:pPr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Debate?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58674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Can be research based </a:t>
            </a:r>
          </a:p>
          <a:p>
            <a:pPr lvl="1"/>
            <a:r>
              <a:rPr lang="en-US" dirty="0" smtClean="0"/>
              <a:t>students find arguments related to current or previous event/issue</a:t>
            </a:r>
          </a:p>
          <a:p>
            <a:pPr lvl="1"/>
            <a:r>
              <a:rPr lang="en-US" dirty="0" smtClean="0"/>
              <a:t>Teacher can provide materials or students can research independently</a:t>
            </a:r>
          </a:p>
          <a:p>
            <a:r>
              <a:rPr lang="en-US" dirty="0" smtClean="0"/>
              <a:t>Can be opinion based </a:t>
            </a:r>
          </a:p>
          <a:p>
            <a:pPr lvl="1"/>
            <a:r>
              <a:rPr lang="en-US" dirty="0" smtClean="0"/>
              <a:t>students use own logic, morals, to support an opinion of their own</a:t>
            </a:r>
          </a:p>
          <a:p>
            <a:r>
              <a:rPr lang="en-US" dirty="0" smtClean="0"/>
              <a:t>Can be both!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905000"/>
            <a:ext cx="2514600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1248" t="1232" r="13058"/>
          <a:stretch>
            <a:fillRect/>
          </a:stretch>
        </p:blipFill>
        <p:spPr bwMode="auto">
          <a:xfrm flipH="1">
            <a:off x="381000" y="4949578"/>
            <a:ext cx="1905000" cy="1731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lum bright="5000"/>
          </a:blip>
          <a:srcRect/>
          <a:stretch>
            <a:fillRect/>
          </a:stretch>
        </p:blipFill>
        <p:spPr bwMode="auto">
          <a:xfrm>
            <a:off x="6400800" y="2819400"/>
            <a:ext cx="2380324" cy="21565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r>
              <a:rPr lang="en-US" dirty="0" smtClean="0"/>
              <a:t>Classroom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066800"/>
            <a:ext cx="8229600" cy="4114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Science</a:t>
            </a:r>
          </a:p>
          <a:p>
            <a:pPr lvl="1"/>
            <a:r>
              <a:rPr lang="en-US" sz="2800" dirty="0" smtClean="0"/>
              <a:t>Current event/issue (ex: Energy Sources)</a:t>
            </a:r>
          </a:p>
          <a:p>
            <a:pPr lvl="1"/>
            <a:r>
              <a:rPr lang="en-US" sz="2800" dirty="0" smtClean="0"/>
              <a:t>Theories (ex: why dinosaurs went extinct)</a:t>
            </a:r>
          </a:p>
          <a:p>
            <a:r>
              <a:rPr lang="en-US" sz="3200" dirty="0" smtClean="0"/>
              <a:t>Social Studies</a:t>
            </a:r>
          </a:p>
          <a:p>
            <a:pPr lvl="2"/>
            <a:r>
              <a:rPr lang="en-US" sz="2800" dirty="0" smtClean="0"/>
              <a:t>Current event/political issue </a:t>
            </a:r>
            <a:br>
              <a:rPr lang="en-US" sz="2800" dirty="0" smtClean="0"/>
            </a:br>
            <a:r>
              <a:rPr lang="en-US" sz="2800" dirty="0" smtClean="0"/>
              <a:t>(ex: Death Penalty)</a:t>
            </a:r>
          </a:p>
          <a:p>
            <a:pPr lvl="2"/>
            <a:r>
              <a:rPr lang="en-US" sz="2800" dirty="0" smtClean="0"/>
              <a:t>Historical event or issue </a:t>
            </a:r>
            <a:br>
              <a:rPr lang="en-US" sz="2800" dirty="0" smtClean="0"/>
            </a:br>
            <a:r>
              <a:rPr lang="en-US" sz="2800" dirty="0" smtClean="0"/>
              <a:t>(ex: Involvement in WWI)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62200" y="5334000"/>
            <a:ext cx="6324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Technology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Using online research tools  (any issue)</a:t>
            </a:r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Uses </a:t>
            </a:r>
            <a:r>
              <a:rPr lang="en-US" sz="2400" dirty="0" smtClean="0"/>
              <a:t>(Continued)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Foreign Language</a:t>
            </a:r>
          </a:p>
          <a:p>
            <a:pPr lvl="1"/>
            <a:r>
              <a:rPr lang="en-US" sz="3600" dirty="0" smtClean="0"/>
              <a:t>Target language </a:t>
            </a:r>
            <a:r>
              <a:rPr lang="en-US" sz="3600" dirty="0" smtClean="0">
                <a:sym typeface="Wingdings" pitchFamily="2" charset="2"/>
              </a:rPr>
              <a:t> use of persuasive modes of speaking</a:t>
            </a:r>
          </a:p>
          <a:p>
            <a:pPr lvl="1"/>
            <a:r>
              <a:rPr lang="en-US" sz="3600" dirty="0" smtClean="0">
                <a:sym typeface="Wingdings" pitchFamily="2" charset="2"/>
              </a:rPr>
              <a:t>Culture  debate policies, current or historical events</a:t>
            </a:r>
          </a:p>
          <a:p>
            <a:r>
              <a:rPr lang="en-US" sz="3600" dirty="0" smtClean="0"/>
              <a:t>English Language Arts</a:t>
            </a:r>
          </a:p>
          <a:p>
            <a:pPr lvl="1"/>
            <a:r>
              <a:rPr lang="en-US" sz="3600" dirty="0" smtClean="0"/>
              <a:t>Persuasion/rhetoric – can use any topic</a:t>
            </a:r>
          </a:p>
          <a:p>
            <a:pPr lvl="1"/>
            <a:r>
              <a:rPr lang="en-US" sz="3600" dirty="0" smtClean="0"/>
              <a:t>Tie in with literature</a:t>
            </a: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762000"/>
          </a:xfrm>
        </p:spPr>
        <p:txBody>
          <a:bodyPr/>
          <a:lstStyle/>
          <a:p>
            <a:r>
              <a:rPr lang="en-US" dirty="0" smtClean="0"/>
              <a:t>Skills developed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Research skills</a:t>
            </a:r>
          </a:p>
          <a:p>
            <a:r>
              <a:rPr lang="en-US" dirty="0" smtClean="0"/>
              <a:t>Critical thinking to develop and defend arguments, counter opponent</a:t>
            </a:r>
          </a:p>
          <a:p>
            <a:r>
              <a:rPr lang="en-US" dirty="0" smtClean="0"/>
              <a:t>Literary analysis of characters/events and text-to-world connections (English class)</a:t>
            </a:r>
          </a:p>
          <a:p>
            <a:r>
              <a:rPr lang="en-US" dirty="0" smtClean="0"/>
              <a:t>Team work and collaboration</a:t>
            </a:r>
          </a:p>
          <a:p>
            <a:r>
              <a:rPr lang="en-US" dirty="0" smtClean="0"/>
              <a:t>Public speaking/Rhetoric</a:t>
            </a:r>
          </a:p>
          <a:p>
            <a:r>
              <a:rPr lang="en-US" dirty="0" smtClean="0"/>
              <a:t>Persuasive writing</a:t>
            </a:r>
          </a:p>
          <a:p>
            <a:r>
              <a:rPr lang="en-US" dirty="0" smtClean="0"/>
              <a:t>Using logic to support an argument</a:t>
            </a:r>
          </a:p>
          <a:p>
            <a:r>
              <a:rPr lang="en-US" dirty="0" smtClean="0"/>
              <a:t>Organizing a cohesive argument into key points</a:t>
            </a:r>
          </a:p>
          <a:p>
            <a:r>
              <a:rPr lang="en-US" dirty="0" smtClean="0"/>
              <a:t>Content-Specific knowledge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amwork clipart.jpg"/>
          <p:cNvPicPr>
            <a:picLocks noChangeAspect="1"/>
          </p:cNvPicPr>
          <p:nvPr/>
        </p:nvPicPr>
        <p:blipFill>
          <a:blip r:embed="rId2" cstate="print"/>
          <a:srcRect l="4762" t="7843" r="4762" b="11765"/>
          <a:stretch>
            <a:fillRect/>
          </a:stretch>
        </p:blipFill>
        <p:spPr>
          <a:xfrm>
            <a:off x="6019800" y="1524000"/>
            <a:ext cx="2819400" cy="3048000"/>
          </a:xfrm>
          <a:prstGeom prst="rect">
            <a:avLst/>
          </a:prstGeom>
          <a:ln w="28575">
            <a:solidFill>
              <a:schemeClr val="tx1"/>
            </a:solidFill>
            <a:prstDash val="sysDot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248400" cy="1143000"/>
          </a:xfrm>
        </p:spPr>
        <p:txBody>
          <a:bodyPr/>
          <a:lstStyle/>
          <a:p>
            <a:r>
              <a:rPr lang="en-US" u="sng" dirty="0" smtClean="0"/>
              <a:t>Benefits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5638800" cy="3733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Develops many skills at once</a:t>
            </a:r>
          </a:p>
          <a:p>
            <a:r>
              <a:rPr lang="en-US" sz="3200" dirty="0" smtClean="0"/>
              <a:t>Cooperative learning and team collaboration</a:t>
            </a:r>
          </a:p>
          <a:p>
            <a:pPr lvl="1"/>
            <a:r>
              <a:rPr lang="en-US" sz="2800" dirty="0" smtClean="0"/>
              <a:t>Prepares for college/work place</a:t>
            </a:r>
          </a:p>
          <a:p>
            <a:pPr lvl="1"/>
            <a:r>
              <a:rPr lang="en-US" sz="2800" dirty="0" smtClean="0"/>
              <a:t>Engaging for students</a:t>
            </a:r>
          </a:p>
          <a:p>
            <a:pPr lvl="1"/>
            <a:r>
              <a:rPr lang="en-US" sz="2800" dirty="0" smtClean="0"/>
              <a:t>Opportunities for success for all 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4518898"/>
            <a:ext cx="8229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Intrinsic motivation </a:t>
            </a:r>
            <a:r>
              <a:rPr lang="en-US" sz="3200" dirty="0" smtClean="0">
                <a:sym typeface="Wingdings" pitchFamily="2" charset="2"/>
              </a:rPr>
              <a:t> Team competition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ym typeface="Wingdings" pitchFamily="2" charset="2"/>
              </a:rPr>
              <a:t>Helps students see both sides of an issue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ym typeface="Wingdings" pitchFamily="2" charset="2"/>
              </a:rPr>
              <a:t>Students learn to defend an argument/opinion in organized, logical way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Benefits </a:t>
            </a:r>
            <a:r>
              <a:rPr lang="en-US" sz="2400" u="sng" dirty="0" smtClean="0"/>
              <a:t>(continued)</a:t>
            </a:r>
            <a:endParaRPr lang="en-US" sz="2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Student centered learning</a:t>
            </a:r>
          </a:p>
          <a:p>
            <a:pPr lvl="1"/>
            <a:r>
              <a:rPr lang="en-US" dirty="0" smtClean="0"/>
              <a:t>Fosters student independence for work/study skills</a:t>
            </a:r>
          </a:p>
          <a:p>
            <a:pPr lvl="1"/>
            <a:r>
              <a:rPr lang="en-US" dirty="0" smtClean="0"/>
              <a:t>Teacher can scaffold by providing research materials, organizers, etc.</a:t>
            </a:r>
          </a:p>
          <a:p>
            <a:r>
              <a:rPr lang="en-US" dirty="0" smtClean="0"/>
              <a:t>Differentiation</a:t>
            </a:r>
          </a:p>
          <a:p>
            <a:pPr lvl="1"/>
            <a:r>
              <a:rPr lang="en-US" dirty="0" smtClean="0"/>
              <a:t>Individual group roles give all team members an opportunity to participate meaningfully</a:t>
            </a:r>
          </a:p>
          <a:p>
            <a:pPr lvl="1"/>
            <a:r>
              <a:rPr lang="en-US" dirty="0" smtClean="0"/>
              <a:t>Varied tasks match student abilities and strengths</a:t>
            </a:r>
          </a:p>
          <a:p>
            <a:pPr lvl="1"/>
            <a:r>
              <a:rPr lang="en-US" dirty="0" smtClean="0"/>
              <a:t>Collaboration provides opportunities for peer scaffolding, mentoring, and leadership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/>
              <a:t>Debate Format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500" dirty="0">
                <a:solidFill>
                  <a:schemeClr val="tx1"/>
                </a:solidFill>
              </a:rPr>
              <a:t>• The class will be divided into two teams.</a:t>
            </a:r>
          </a:p>
          <a:p>
            <a:pPr>
              <a:lnSpc>
                <a:spcPct val="90000"/>
              </a:lnSpc>
            </a:pPr>
            <a:r>
              <a:rPr lang="en-US" sz="3500" dirty="0">
                <a:solidFill>
                  <a:schemeClr val="tx1"/>
                </a:solidFill>
              </a:rPr>
              <a:t>• Team A will argue For The Position and Team B will argue Against The Position.</a:t>
            </a:r>
          </a:p>
          <a:p>
            <a:pPr>
              <a:lnSpc>
                <a:spcPct val="90000"/>
              </a:lnSpc>
            </a:pPr>
            <a:r>
              <a:rPr lang="en-US" sz="3500" dirty="0">
                <a:solidFill>
                  <a:schemeClr val="tx1"/>
                </a:solidFill>
              </a:rPr>
              <a:t>• There are </a:t>
            </a:r>
            <a:r>
              <a:rPr lang="en-US" sz="3500" dirty="0" smtClean="0"/>
              <a:t>five</a:t>
            </a:r>
            <a:r>
              <a:rPr lang="en-US" sz="3500" dirty="0" smtClean="0">
                <a:solidFill>
                  <a:schemeClr val="tx1"/>
                </a:solidFill>
              </a:rPr>
              <a:t> </a:t>
            </a:r>
            <a:r>
              <a:rPr lang="en-US" sz="3500" dirty="0">
                <a:solidFill>
                  <a:schemeClr val="tx1"/>
                </a:solidFill>
              </a:rPr>
              <a:t>parts or sections to the </a:t>
            </a:r>
            <a:r>
              <a:rPr lang="en-US" sz="3500" dirty="0" smtClean="0">
                <a:solidFill>
                  <a:schemeClr val="tx1"/>
                </a:solidFill>
              </a:rPr>
              <a:t>debate</a:t>
            </a:r>
            <a:r>
              <a:rPr lang="en-US" sz="3500" dirty="0" smtClean="0"/>
              <a:t> </a:t>
            </a:r>
            <a:r>
              <a:rPr lang="en-US" sz="3500" dirty="0" smtClean="0">
                <a:solidFill>
                  <a:schemeClr val="tx1"/>
                </a:solidFill>
              </a:rPr>
              <a:t>(including rebuttal work session)</a:t>
            </a:r>
            <a:endParaRPr lang="en-US" sz="35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3500" dirty="0">
                <a:solidFill>
                  <a:schemeClr val="tx1"/>
                </a:solidFill>
              </a:rPr>
              <a:t>• Each part will have a presenter.       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Presenters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600200"/>
            <a:ext cx="8763000" cy="4525963"/>
          </a:xfrm>
        </p:spPr>
        <p:txBody>
          <a:bodyPr>
            <a:normAutofit/>
          </a:bodyPr>
          <a:lstStyle/>
          <a:p>
            <a:r>
              <a:rPr lang="en-US" dirty="0"/>
              <a:t>Opening statement presenters </a:t>
            </a:r>
            <a:r>
              <a:rPr lang="en-US" dirty="0" smtClean="0"/>
              <a:t>( For and Against ).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Argument presenters </a:t>
            </a:r>
            <a:r>
              <a:rPr lang="en-US" dirty="0" smtClean="0"/>
              <a:t>( </a:t>
            </a:r>
            <a:r>
              <a:rPr lang="en-US" dirty="0"/>
              <a:t>For and Against </a:t>
            </a:r>
            <a:r>
              <a:rPr lang="en-US" dirty="0" smtClean="0"/>
              <a:t>).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Rebuttal presenters ( For and Against </a:t>
            </a:r>
            <a:r>
              <a:rPr lang="en-US" dirty="0" smtClean="0"/>
              <a:t>).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Closing </a:t>
            </a:r>
            <a:r>
              <a:rPr lang="en-US" dirty="0"/>
              <a:t>statement presenters ( For and Against ).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160</TotalTime>
  <Words>479</Words>
  <Application>Microsoft Office PowerPoint</Application>
  <PresentationFormat>On-screen Show (4:3)</PresentationFormat>
  <Paragraphs>84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Origin</vt:lpstr>
      <vt:lpstr>What is a debate?</vt:lpstr>
      <vt:lpstr>What is a Debate?</vt:lpstr>
      <vt:lpstr>Classroom uses</vt:lpstr>
      <vt:lpstr>Classroom Uses (Continued)</vt:lpstr>
      <vt:lpstr>Skills developed</vt:lpstr>
      <vt:lpstr>Benefits</vt:lpstr>
      <vt:lpstr>Benefits (continued)</vt:lpstr>
      <vt:lpstr>Debate Format</vt:lpstr>
      <vt:lpstr>Presenters</vt:lpstr>
      <vt:lpstr>Parts of the Debate</vt:lpstr>
      <vt:lpstr>In Class Mini Debate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debate?</dc:title>
  <dc:creator>Shen</dc:creator>
  <cp:lastModifiedBy>Shen</cp:lastModifiedBy>
  <cp:revision>7</cp:revision>
  <dcterms:created xsi:type="dcterms:W3CDTF">2010-10-10T13:26:11Z</dcterms:created>
  <dcterms:modified xsi:type="dcterms:W3CDTF">2010-10-20T01:38:53Z</dcterms:modified>
</cp:coreProperties>
</file>